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90" r:id="rId3"/>
    <p:sldId id="284" r:id="rId4"/>
    <p:sldId id="285" r:id="rId5"/>
    <p:sldId id="286" r:id="rId6"/>
    <p:sldId id="287" r:id="rId7"/>
    <p:sldId id="288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4/16/2023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l-ops.org/content/three-levels-of-ml-software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/>
              <a:t>Data: Data Engineering Pipelines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05600" y="5029200"/>
            <a:ext cx="601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Extracted from </a:t>
            </a:r>
            <a:endParaRPr lang="en-US" dirty="0" smtClean="0"/>
          </a:p>
          <a:p>
            <a:r>
              <a:rPr lang="en-US" dirty="0">
                <a:hlinkClick r:id="rId2"/>
              </a:rPr>
              <a:t>Three Levels of ML Software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Machine Learning </a:t>
            </a:r>
            <a:r>
              <a:rPr lang="en-IN" dirty="0" smtClean="0"/>
              <a:t>Workflow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783" y="887458"/>
            <a:ext cx="7774633" cy="582812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047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950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Data: Data Engineering Pipelines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5029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Fundamental part of any machine learning workflow is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Collecting good data sets has a huge impact on the quality and performance of the ML model</a:t>
            </a:r>
          </a:p>
          <a:p>
            <a:endParaRPr lang="en-US" dirty="0"/>
          </a:p>
          <a:p>
            <a:r>
              <a:rPr lang="en-US" dirty="0"/>
              <a:t>“Garbage In, Garbage Out”,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the ML context means that the ML model is only as good as data using which its built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indirectly influence the overall performance of the production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amount and quality of the data set are usually problem-specific and can be empirically discovered</a:t>
            </a:r>
          </a:p>
          <a:p>
            <a:endParaRPr lang="en-US" dirty="0"/>
          </a:p>
          <a:p>
            <a:r>
              <a:rPr lang="en-US" dirty="0"/>
              <a:t>Data engineering is reported as heavily time-consuming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spend the majority of time on a machine learning project constructing data sets, cleaning, and transforming </a:t>
            </a:r>
            <a:r>
              <a:rPr lang="en-US" dirty="0" smtClean="0"/>
              <a:t>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includes </a:t>
            </a:r>
            <a:r>
              <a:rPr lang="en-US" dirty="0"/>
              <a:t>a sequence of operations on the available </a:t>
            </a:r>
            <a:r>
              <a:rPr lang="en-US" dirty="0" smtClean="0"/>
              <a:t>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final </a:t>
            </a:r>
            <a:r>
              <a:rPr lang="en-US" dirty="0"/>
              <a:t>goal of these operations is to create training and testing datasets for the ML algorithms</a:t>
            </a:r>
          </a:p>
          <a:p>
            <a:endParaRPr lang="en-US" dirty="0"/>
          </a:p>
          <a:p>
            <a:r>
              <a:rPr lang="en-US" dirty="0"/>
              <a:t>Stages of the data engineering pipeline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Ingestion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Exploration and Validation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Wrangling (Cleaning)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Data </a:t>
            </a:r>
            <a:r>
              <a:rPr lang="en-US" dirty="0"/>
              <a:t>Splitting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Ingestion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4648199"/>
          </a:xfrm>
        </p:spPr>
        <p:txBody>
          <a:bodyPr>
            <a:normAutofit/>
          </a:bodyPr>
          <a:lstStyle/>
          <a:p>
            <a:r>
              <a:rPr lang="en-US" dirty="0"/>
              <a:t>Collecting data by using various systems, frameworks and formats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such as internal/external databases, data marts, OLAP cubes, data warehouses, OLTP systems, Spark, HDFS </a:t>
            </a:r>
            <a:r>
              <a:rPr lang="en-US" dirty="0" err="1"/>
              <a:t>etc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also include synthetic data generation or data enrichment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Contains actions that should be maximally automated: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Sources Identification: Find the data and document its origin (data provenance)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Space Estimation: Check how much storage space it will take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Space Location: Create a workspace with enough storage space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Obtaining Data: Get the data and convert them to a format that can be easily manipulated without changing the data itself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Back up Data: Always work on a copy of the data and keep the original dataset untouched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Privacy Compliance: Ensure sensitive information is deleted or protected (e.g., anonymized) to ensure GDPR compliance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Metadata Catalog: Start documenting the metadata of the dataset by recording the basic information about the size, format, aliases, last modified time, and access control lists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Test Data: Sample a test set, put it aside, and never look at it to avoid the “data snooping” bias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Exploration and Validation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1196956" cy="502919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Exploration includes </a:t>
            </a:r>
            <a:r>
              <a:rPr lang="en-US" dirty="0"/>
              <a:t>data profiling to obtain information about the content and structure of the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output of this step is a set of metadata, such as max, min, </a:t>
            </a:r>
            <a:r>
              <a:rPr lang="en-US" dirty="0" err="1"/>
              <a:t>avg</a:t>
            </a:r>
            <a:r>
              <a:rPr lang="en-US" dirty="0"/>
              <a:t> of values</a:t>
            </a:r>
          </a:p>
          <a:p>
            <a:endParaRPr lang="en-US" dirty="0"/>
          </a:p>
          <a:p>
            <a:r>
              <a:rPr lang="en-US" dirty="0"/>
              <a:t>Data validation operations are user-defined error detection functions, which scan the dataset to spot some errors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process of assessing the quality of the data by running dataset validation routines (error detection methods)</a:t>
            </a:r>
          </a:p>
          <a:p>
            <a:endParaRPr lang="en-US" dirty="0"/>
          </a:p>
          <a:p>
            <a:r>
              <a:rPr lang="en-US" dirty="0"/>
              <a:t>Includes actions: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 RAD tools: Using Jupyter notebooks is a good way to keep records of data exploration and experimentation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Attribute Profiling: Obtain and document the metadata about each attribute, such as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Name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Number of Records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Data Type (categorical, numerical, </a:t>
            </a:r>
            <a:r>
              <a:rPr lang="en-US" dirty="0" err="1"/>
              <a:t>int</a:t>
            </a:r>
            <a:r>
              <a:rPr lang="en-US" dirty="0"/>
              <a:t>/float, text, structured, etc.)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Numerical Measures (min, max, </a:t>
            </a:r>
            <a:r>
              <a:rPr lang="en-US" dirty="0" err="1"/>
              <a:t>avg</a:t>
            </a:r>
            <a:r>
              <a:rPr lang="en-US" dirty="0"/>
              <a:t>, median, etc. for numerical data)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Amount of missing values (or “missing value ratio” = Number of absent values/ Number of records)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Type of distribution (Gaussian, uniform, logarithmic, etc.)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Label Attribute Identification: For supervised learning tasks, identify the target attribute(s).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Visualization: Build a visual representation for value distribution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Attributes Correlation: Compute and analyze the correlations between attributes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Additional Data: Identify data that would be useful for building the model (go back to “Data Ingestion”)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Wrangling (Cleaning)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Is a Data preparation step where we programmatically wrangle data,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e.g., by re-formatting or re-structuring particular attributes that might change the form of the data’s schema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recommended to write scripts or functions for all data transformations in the data pipeline to reuse all these functionalities on future data</a:t>
            </a:r>
          </a:p>
          <a:p>
            <a:r>
              <a:rPr lang="en-US" dirty="0" smtClean="0"/>
              <a:t>Includes: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Transformations: Identify the promising transformations you may want to apply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Outliers: Fix or remove outliers (optional)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Missing Values: Fill in missing values (e.g., with zero, mean, median) or drop their rows or columns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Not relevant Data: Drop the attributes that provide no useful information for the task (relevant for feature engineering)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Restructure Data: Might include the following operations (from the book “Principles of Data Wrangling”)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Reordering record fields by moving columns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Creating new record fields through extracting values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Combining multiple record fields into a single record field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Filtering datasets by removing sets of records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Shifting the granularity of the dataset and the fields associated with records through aggregations and pivots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Splitting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Splitting the data into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Validation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Test </a:t>
            </a:r>
          </a:p>
          <a:p>
            <a:r>
              <a:rPr lang="en-US" dirty="0" smtClean="0"/>
              <a:t>datasets </a:t>
            </a:r>
            <a:r>
              <a:rPr lang="en-US" dirty="0"/>
              <a:t>to be used during the core machine learning stages to produce the ML model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3170</TotalTime>
  <Words>821</Words>
  <Application>Microsoft Office PowerPoint</Application>
  <PresentationFormat>Widescreen</PresentationFormat>
  <Paragraphs>81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Data: Data Engineering Pipelines</vt:lpstr>
      <vt:lpstr>Machine Learning Workflow</vt:lpstr>
      <vt:lpstr>Data: Data Engineering Pipelines</vt:lpstr>
      <vt:lpstr>Data Ingestion</vt:lpstr>
      <vt:lpstr>Exploration and Validation</vt:lpstr>
      <vt:lpstr>Data Wrangling (Cleaning)</vt:lpstr>
      <vt:lpstr>Data Splitting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239</cp:revision>
  <dcterms:created xsi:type="dcterms:W3CDTF">2018-10-16T06:13:57Z</dcterms:created>
  <dcterms:modified xsi:type="dcterms:W3CDTF">2023-04-16T07:42:22Z</dcterms:modified>
</cp:coreProperties>
</file>

<file path=docProps/thumbnail.jpeg>
</file>